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9" r:id="rId1"/>
  </p:sldMasterIdLst>
  <p:notesMasterIdLst>
    <p:notesMasterId r:id="rId14"/>
  </p:notesMasterIdLst>
  <p:handoutMasterIdLst>
    <p:handoutMasterId r:id="rId15"/>
  </p:handoutMasterIdLst>
  <p:sldIdLst>
    <p:sldId id="651" r:id="rId2"/>
    <p:sldId id="627" r:id="rId3"/>
    <p:sldId id="525" r:id="rId4"/>
    <p:sldId id="531" r:id="rId5"/>
    <p:sldId id="874" r:id="rId6"/>
    <p:sldId id="876" r:id="rId7"/>
    <p:sldId id="715" r:id="rId8"/>
    <p:sldId id="881" r:id="rId9"/>
    <p:sldId id="882" r:id="rId10"/>
    <p:sldId id="728" r:id="rId11"/>
    <p:sldId id="729" r:id="rId12"/>
    <p:sldId id="730" r:id="rId1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33"/>
    <a:srgbClr val="FFFF00"/>
    <a:srgbClr val="898989"/>
    <a:srgbClr val="000000"/>
    <a:srgbClr val="00518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0" autoAdjust="0"/>
    <p:restoredTop sz="97997" autoAdjust="0"/>
  </p:normalViewPr>
  <p:slideViewPr>
    <p:cSldViewPr>
      <p:cViewPr>
        <p:scale>
          <a:sx n="50" d="100"/>
          <a:sy n="50" d="100"/>
        </p:scale>
        <p:origin x="-1699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50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C1C76-9BB3-4E34-B471-B1B9A41E9ACD}" type="datetimeFigureOut">
              <a:rPr lang="it-IT" smtClean="0"/>
              <a:pPr/>
              <a:t>15/10/2014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AE01-0EAB-486E-AE15-4AC7604AF9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85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E90007-1A2E-4A2C-BA6F-76130CEF32F3}" type="datetimeFigureOut">
              <a:rPr lang="it-IT"/>
              <a:pPr>
                <a:defRPr/>
              </a:pPr>
              <a:t>15/10/2014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4878"/>
            <a:ext cx="543814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166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166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C9ED9A-68A9-4A43-8B39-AFADD8F2F5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925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1666A-2FAC-4CC4-B928-D12883BBC85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29203-D08D-4687-A97E-6F760E7247B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29203-D08D-4687-A97E-6F760E7247B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AACA3-7615-4022-9D67-3B3076BB8250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5AFD1-F55C-432B-ADD0-31F35122CE8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D1830-B598-466C-8D27-6A14F1D65FAB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DD4A-E720-4654-8D74-3F2D10C2E23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0A446-9987-46EE-8DD4-C75E9D45E60F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297F1-766B-42A9-85A3-75806129053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54FE-A40B-451B-A0A3-678D583BB374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4211-3531-4A20-A367-C00D3FCBD45B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E89D-A0C0-4836-8A5B-17B3C6C3E61C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75FE-DD43-47D4-8ECF-FF9164E4F5F2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3A03-201F-4CA6-AC4D-21B6618C191C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6AE0-F279-45FD-A325-A2B16F0DB3E4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EFC7-827F-418F-A0D5-6DBD33F22FCB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4AF-37B2-4AE0-853E-A6479F0A4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D5EA8-77D6-46FC-B57E-23818A5D7D24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34AF-37B2-4AE0-853E-A6479F0A44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CD072-5E68-4CD5-A324-4F9B8EBAF49B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78716-A4A8-4B76-861A-13DB4D35997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55977-5F12-4BCB-84D3-B2B8F862BE1F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42079-58C9-4864-BEBF-066476B876E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2BE0A-5EFC-4800-8CB9-3301D40362BE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70F30-451D-4E17-9739-E16FAB72E30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38C36-B986-46D5-A009-6EB2CE4BDE54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95D0F-BA5A-4C9C-A56F-152579A44C1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C5490-F667-4648-AD03-F18686025D6A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D2A7D-F560-4FC7-B018-49E1BDEDBD9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E1962-CE63-4D1F-A4EF-23B499DB8788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1C4CC-F17A-4DBC-BD54-2CF06ABBC90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720A4-A228-4AD7-B661-0430C7E05049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FD6E-6BE8-4F8E-9D5E-DFC8C2E6B4B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DC731C-0FA5-4945-A4C1-35401A0FAD39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F297F1-766B-42A9-85A3-75806129053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858250" cy="654032"/>
          </a:xfrm>
        </p:spPr>
        <p:txBody>
          <a:bodyPr/>
          <a:lstStyle/>
          <a:p>
            <a:r>
              <a:rPr lang="it-IT" sz="3200" b="1" dirty="0">
                <a:solidFill>
                  <a:srgbClr val="007033"/>
                </a:solidFill>
              </a:rPr>
              <a:t>RAPPORTO PROGETTO MARCHE +20</a:t>
            </a:r>
            <a:endParaRPr lang="it-IT" sz="3200" b="1" dirty="0" smtClean="0">
              <a:solidFill>
                <a:srgbClr val="007033"/>
              </a:solidFill>
            </a:endParaRPr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683568" y="1083130"/>
            <a:ext cx="7560840" cy="5357850"/>
          </a:xfrm>
        </p:spPr>
        <p:txBody>
          <a:bodyPr>
            <a:normAutofit/>
          </a:bodyPr>
          <a:lstStyle/>
          <a:p>
            <a:pPr marL="0" lvl="1" indent="0">
              <a:lnSpc>
                <a:spcPct val="90000"/>
              </a:lnSpc>
              <a:buNone/>
            </a:pPr>
            <a:endParaRPr lang="it-IT" sz="2000" b="1" dirty="0" smtClean="0">
              <a:solidFill>
                <a:srgbClr val="0000FF"/>
              </a:solidFill>
            </a:endParaRP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romanUcPeriod"/>
            </a:pPr>
            <a:endParaRPr lang="it-IT" sz="2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UN NUOVO SVILUPPO SENZA FRATTURE</a:t>
            </a:r>
            <a:endParaRPr lang="it-IT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sz="2400" dirty="0"/>
          </a:p>
          <a:p>
            <a:pPr marL="971550" lvl="1" indent="-514350" algn="ctr">
              <a:lnSpc>
                <a:spcPct val="90000"/>
              </a:lnSpc>
              <a:buFont typeface="Calibri" pitchFamily="34" charset="0"/>
              <a:buNone/>
            </a:pPr>
            <a:r>
              <a:rPr lang="it-IT" sz="3200" b="1" dirty="0" smtClean="0">
                <a:solidFill>
                  <a:srgbClr val="0000FF"/>
                </a:solidFill>
              </a:rPr>
              <a:t>RELAZIONE</a:t>
            </a:r>
          </a:p>
          <a:p>
            <a:pPr marL="971550" lvl="1" indent="-514350" algn="ctr">
              <a:lnSpc>
                <a:spcPct val="90000"/>
              </a:lnSpc>
              <a:buFont typeface="Calibri" pitchFamily="34" charset="0"/>
              <a:buNone/>
            </a:pPr>
            <a:r>
              <a:rPr lang="it-IT" b="1" dirty="0">
                <a:solidFill>
                  <a:srgbClr val="0000FF"/>
                </a:solidFill>
              </a:rPr>
              <a:t>d</a:t>
            </a:r>
            <a:r>
              <a:rPr lang="it-IT" b="1" dirty="0" smtClean="0">
                <a:solidFill>
                  <a:srgbClr val="0000FF"/>
                </a:solidFill>
              </a:rPr>
              <a:t>i</a:t>
            </a:r>
          </a:p>
          <a:p>
            <a:pPr marL="971550" lvl="1" indent="-514350" algn="ctr">
              <a:lnSpc>
                <a:spcPct val="90000"/>
              </a:lnSpc>
              <a:buFont typeface="Calibri" pitchFamily="34" charset="0"/>
              <a:buNone/>
            </a:pPr>
            <a:r>
              <a:rPr lang="it-IT" b="1" dirty="0" smtClean="0">
                <a:solidFill>
                  <a:srgbClr val="0000FF"/>
                </a:solidFill>
              </a:rPr>
              <a:t>Pietro ALESSANDRINI</a:t>
            </a:r>
          </a:p>
          <a:p>
            <a:pPr marL="971550" lvl="1" indent="-514350" algn="ctr">
              <a:lnSpc>
                <a:spcPct val="90000"/>
              </a:lnSpc>
              <a:buFont typeface="Calibri" pitchFamily="34" charset="0"/>
              <a:buNone/>
            </a:pPr>
            <a:r>
              <a:rPr lang="it-IT" b="1" dirty="0" smtClean="0">
                <a:solidFill>
                  <a:srgbClr val="0000FF"/>
                </a:solidFill>
              </a:rPr>
              <a:t>Coordinatore scientifico</a:t>
            </a:r>
          </a:p>
          <a:p>
            <a:pPr marL="514350" indent="-514350">
              <a:lnSpc>
                <a:spcPct val="90000"/>
              </a:lnSpc>
              <a:buFont typeface="Arial" charset="0"/>
              <a:buNone/>
            </a:pPr>
            <a:endParaRPr lang="it-IT" sz="1900" dirty="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CDBF50-7D5F-48D8-A072-C48C0FD07FCB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solidFill>
                  <a:srgbClr val="898989"/>
                </a:solidFill>
              </a:rPr>
              <a:t>Alessandrini Marche +20</a:t>
            </a:r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88224" y="6471149"/>
            <a:ext cx="2133600" cy="365125"/>
          </a:xfrm>
        </p:spPr>
        <p:txBody>
          <a:bodyPr/>
          <a:lstStyle/>
          <a:p>
            <a:pPr>
              <a:defRPr/>
            </a:pPr>
            <a:fld id="{F8BA317C-AD4B-4F17-823A-617CE3230266}" type="slidenum">
              <a:rPr lang="it-IT">
                <a:solidFill>
                  <a:srgbClr val="898989"/>
                </a:solidFill>
              </a:rPr>
              <a:pPr>
                <a:defRPr/>
              </a:pPr>
              <a:t>1</a:t>
            </a:fld>
            <a:endParaRPr lang="it-IT" dirty="0">
              <a:solidFill>
                <a:srgbClr val="898989"/>
              </a:solidFill>
            </a:endParaRPr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2046400" cy="34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250" y="864847"/>
            <a:ext cx="491114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07507" y="1196755"/>
            <a:ext cx="2664296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FF"/>
                </a:solidFill>
                <a:latin typeface="+mn-lt"/>
              </a:rPr>
              <a:t>c.  Linee di </a:t>
            </a:r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azione</a:t>
            </a:r>
            <a:endParaRPr lang="it-IT" sz="2000" b="1" dirty="0" smtClean="0">
              <a:solidFill>
                <a:srgbClr val="0000FF"/>
              </a:solidFill>
              <a:latin typeface="+mn-lt"/>
            </a:endParaRPr>
          </a:p>
          <a:p>
            <a:pPr marL="355600" lvl="1" indent="-355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sz="2000" dirty="0" smtClean="0">
                <a:solidFill>
                  <a:srgbClr val="0000FF"/>
                </a:solidFill>
                <a:latin typeface="+mn-lt"/>
              </a:rPr>
              <a:t>Rafforzamento del motore produttivo:</a:t>
            </a:r>
          </a:p>
          <a:p>
            <a:pPr marL="342900" lvl="1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Evoluzione dei distretti industriali:</a:t>
            </a:r>
          </a:p>
          <a:p>
            <a:pPr marL="623888" lvl="2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Diversificazione produttiva</a:t>
            </a:r>
          </a:p>
          <a:p>
            <a:pPr marL="623888" lvl="2" indent="-2667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Innovazioni nei settori tradizionali</a:t>
            </a:r>
          </a:p>
          <a:p>
            <a:pPr marL="342900" lvl="1" indent="-3429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Aumento dotazione </a:t>
            </a:r>
            <a:r>
              <a:rPr lang="it-IT" dirty="0">
                <a:solidFill>
                  <a:srgbClr val="0000FF"/>
                </a:solidFill>
                <a:latin typeface="+mn-lt"/>
              </a:rPr>
              <a:t>m</a:t>
            </a:r>
            <a:r>
              <a:rPr lang="it-IT" dirty="0" smtClean="0">
                <a:solidFill>
                  <a:srgbClr val="0000FF"/>
                </a:solidFill>
                <a:latin typeface="+mn-lt"/>
              </a:rPr>
              <a:t>edie </a:t>
            </a:r>
            <a:r>
              <a:rPr lang="it-IT" dirty="0">
                <a:solidFill>
                  <a:srgbClr val="0000FF"/>
                </a:solidFill>
                <a:latin typeface="+mn-lt"/>
              </a:rPr>
              <a:t>imprese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1393F-F0F0-4140-9656-A76A4261CF33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2F807-4ECA-4441-B8E7-F1AB51D390C5}" type="slidenum">
              <a:rPr lang="it-IT"/>
              <a:pPr>
                <a:defRPr/>
              </a:pPr>
              <a:t>10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84518" y="107077"/>
            <a:ext cx="82296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 smtClean="0">
                <a:solidFill>
                  <a:srgbClr val="0000FF"/>
                </a:solidFill>
              </a:rPr>
              <a:t>VI</a:t>
            </a:r>
            <a:r>
              <a:rPr lang="it-IT" sz="2400" b="1" dirty="0" smtClean="0">
                <a:solidFill>
                  <a:srgbClr val="0000FF"/>
                </a:solidFill>
              </a:rPr>
              <a:t>.1 	Attività industriali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491039" y="6051337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0000FF"/>
                </a:solidFill>
                <a:latin typeface="+mn-lt"/>
              </a:rPr>
              <a:t>Fonte dati: Mediobanca e ATECO 2011</a:t>
            </a:r>
            <a:endParaRPr lang="it-IT" sz="8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4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prese\innova\innov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71546"/>
            <a:ext cx="5062811" cy="48607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22C51-04CD-4F22-A47C-66D60A0F719F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535D-6885-4F39-B120-D83EFCC1B6CD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4099" name="Picture 3" descr="G:\imprese\innova\innova_legen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875"/>
            <a:ext cx="1886823" cy="1767631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214285" y="1142987"/>
            <a:ext cx="37147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eriod" startAt="3"/>
            </a:pPr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Linee di azione</a:t>
            </a:r>
          </a:p>
          <a:p>
            <a:pPr marL="457200" indent="-457200" algn="just"/>
            <a:endParaRPr lang="it-IT" sz="2400" dirty="0" smtClean="0">
              <a:solidFill>
                <a:srgbClr val="0000FF"/>
              </a:solidFill>
              <a:latin typeface="+mn-lt"/>
            </a:endParaRPr>
          </a:p>
          <a:p>
            <a:pPr marL="361950" lvl="1" indent="-361950" algn="just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FF"/>
                </a:solidFill>
                <a:latin typeface="+mn-lt"/>
              </a:rPr>
              <a:t>Intensificare la partecipazione a Bandi regionali, nazionali o europei:</a:t>
            </a:r>
          </a:p>
          <a:p>
            <a:pPr marL="361950" lvl="1" indent="-361950" algn="just">
              <a:spcBef>
                <a:spcPts val="600"/>
              </a:spcBef>
            </a:pPr>
            <a:r>
              <a:rPr lang="it-IT" sz="2000" dirty="0" smtClean="0">
                <a:solidFill>
                  <a:srgbClr val="0000FF"/>
                </a:solidFill>
                <a:latin typeface="+mn-lt"/>
              </a:rPr>
              <a:t>	</a:t>
            </a:r>
            <a:r>
              <a:rPr lang="it-IT" dirty="0" smtClean="0">
                <a:solidFill>
                  <a:srgbClr val="0000FF"/>
                </a:solidFill>
                <a:latin typeface="+mn-lt"/>
              </a:rPr>
              <a:t>Nel periodo 2003 – 2008 </a:t>
            </a:r>
          </a:p>
          <a:p>
            <a:pPr marL="361950" lvl="1" indent="-1588" algn="just">
              <a:spcBef>
                <a:spcPts val="600"/>
              </a:spcBef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Soltanto 425 imprese hanno sviluppato progetti di ricerca e innovazione </a:t>
            </a:r>
          </a:p>
          <a:p>
            <a:pPr marL="711200" indent="-347663" algn="just">
              <a:buFont typeface="Wingdings" pitchFamily="2" charset="2"/>
              <a:buChar char="§"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anche se ben distribuite nel territorio</a:t>
            </a:r>
          </a:p>
          <a:p>
            <a:pPr marL="711200" indent="-347663" algn="just">
              <a:buFont typeface="Wingdings" pitchFamily="2" charset="2"/>
              <a:buChar char="§"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tre sono le Università che hanno partecipato a tali progetti con le imprese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786449" y="5786454"/>
            <a:ext cx="2857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0000FF"/>
                </a:solidFill>
              </a:rPr>
              <a:t>Fonte dati: elaborazione  dati </a:t>
            </a:r>
            <a:r>
              <a:rPr lang="it-IT" sz="800" dirty="0" err="1" smtClean="0">
                <a:solidFill>
                  <a:srgbClr val="0000FF"/>
                </a:solidFill>
              </a:rPr>
              <a:t>marcheinnovazione.it</a:t>
            </a:r>
            <a:endParaRPr lang="it-IT" sz="800" dirty="0">
              <a:solidFill>
                <a:srgbClr val="0000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10889" y="188640"/>
            <a:ext cx="6690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 smtClean="0">
                <a:solidFill>
                  <a:srgbClr val="0000FF"/>
                </a:solidFill>
                <a:latin typeface="+mj-lt"/>
              </a:rPr>
              <a:t>VI</a:t>
            </a:r>
            <a:r>
              <a:rPr lang="it-IT" sz="2400" b="1" dirty="0" smtClean="0">
                <a:solidFill>
                  <a:srgbClr val="0000FF"/>
                </a:solidFill>
                <a:latin typeface="+mj-lt"/>
              </a:rPr>
              <a:t>.1 	Attività industriali</a:t>
            </a:r>
            <a:endParaRPr lang="it-IT" sz="2400" b="1" dirty="0">
              <a:solidFill>
                <a:srgbClr val="007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4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" y="214290"/>
            <a:ext cx="8715375" cy="6429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sz="2400" b="1" dirty="0" err="1" smtClean="0">
                <a:solidFill>
                  <a:srgbClr val="0000FF"/>
                </a:solidFill>
              </a:rPr>
              <a:t>VI</a:t>
            </a:r>
            <a:r>
              <a:rPr lang="it-IT" sz="2400" b="1" dirty="0" smtClean="0">
                <a:solidFill>
                  <a:srgbClr val="0000FF"/>
                </a:solidFill>
              </a:rPr>
              <a:t>.1 	Attività industriali</a:t>
            </a:r>
            <a:endParaRPr lang="it-IT" sz="2400" b="1" dirty="0">
              <a:solidFill>
                <a:srgbClr val="007033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0" y="785794"/>
            <a:ext cx="5370664" cy="49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D20BC-1BE0-4F66-BBB3-4860A22B3959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535D-6885-4F39-B120-D83EFCC1B6CD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28596" y="2500306"/>
            <a:ext cx="31432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00FF"/>
                </a:solidFill>
                <a:latin typeface="+mn-lt"/>
              </a:rPr>
              <a:t>c. Linee di azione </a:t>
            </a:r>
            <a:endParaRPr lang="it-IT" sz="2400" dirty="0" smtClean="0">
              <a:solidFill>
                <a:srgbClr val="0000FF"/>
              </a:solidFill>
              <a:latin typeface="+mn-lt"/>
            </a:endParaRPr>
          </a:p>
          <a:p>
            <a:pPr marL="265113" lvl="1" indent="-265113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00FF"/>
                </a:solidFill>
                <a:latin typeface="+mn-lt"/>
              </a:rPr>
              <a:t>Ampliare le reti </a:t>
            </a:r>
            <a:r>
              <a:rPr lang="it-IT" sz="2000" dirty="0">
                <a:solidFill>
                  <a:srgbClr val="0000FF"/>
                </a:solidFill>
                <a:latin typeface="+mn-lt"/>
              </a:rPr>
              <a:t>di </a:t>
            </a:r>
            <a:r>
              <a:rPr lang="it-IT" sz="2000" dirty="0" smtClean="0">
                <a:solidFill>
                  <a:srgbClr val="0000FF"/>
                </a:solidFill>
                <a:latin typeface="+mn-lt"/>
              </a:rPr>
              <a:t>imprese innovative</a:t>
            </a:r>
          </a:p>
          <a:p>
            <a:pPr marL="266700" indent="-266700">
              <a:spcBef>
                <a:spcPts val="600"/>
              </a:spcBef>
              <a:buFont typeface="Wingdings" pitchFamily="2" charset="2"/>
              <a:buChar char="§"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Negli anni pre-crisi 2007-08: solo il 41% delle imprese innovative hanno partecipato a progetti di filiera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it-IT" dirty="0" smtClean="0">
                <a:solidFill>
                  <a:srgbClr val="0000FF"/>
                </a:solidFill>
                <a:latin typeface="+mn-lt"/>
              </a:rPr>
              <a:t>Imprese capofila in prevalenza nei distretti industriali, ma con filiere che si estendono al di fuori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214945" y="5786454"/>
            <a:ext cx="3143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0000FF"/>
                </a:solidFill>
              </a:rPr>
              <a:t>Fonte dati: elaborazione  dati </a:t>
            </a:r>
            <a:r>
              <a:rPr lang="it-IT" sz="800" dirty="0" err="1" smtClean="0">
                <a:solidFill>
                  <a:srgbClr val="0000FF"/>
                </a:solidFill>
              </a:rPr>
              <a:t>marcheinnovazione.it</a:t>
            </a:r>
            <a:endParaRPr lang="it-IT" sz="800" dirty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28670"/>
            <a:ext cx="2178724" cy="16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9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492"/>
            <a:ext cx="9261136" cy="60781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6079" y="4328808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Cantiere Marche +20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56522" y="0"/>
            <a:ext cx="88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it-IT" sz="3200" b="1" dirty="0" smtClean="0">
              <a:solidFill>
                <a:srgbClr val="007033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3800" b="1" dirty="0" smtClean="0">
                <a:solidFill>
                  <a:srgbClr val="007033"/>
                </a:solidFill>
              </a:rPr>
              <a:t>Il Progetto Marche +20</a:t>
            </a:r>
            <a:br>
              <a:rPr lang="it-IT" sz="3800" b="1" dirty="0" smtClean="0">
                <a:solidFill>
                  <a:srgbClr val="007033"/>
                </a:solidFill>
              </a:rPr>
            </a:br>
            <a:endParaRPr lang="it-IT" sz="3800" b="1" dirty="0" smtClean="0">
              <a:solidFill>
                <a:srgbClr val="007033"/>
              </a:solidFill>
            </a:endParaRPr>
          </a:p>
        </p:txBody>
      </p:sp>
      <p:pic>
        <p:nvPicPr>
          <p:cNvPr id="6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19ACA-EA32-443C-B760-30794342B511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D2A7D-F560-4FC7-B018-49E1BDEDBD9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7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7" cy="1008112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it-IT" sz="2800" b="1" dirty="0" smtClean="0"/>
              <a:t>G</a:t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Graduatoria </a:t>
            </a:r>
            <a:r>
              <a:rPr lang="it-IT" sz="2800" b="1" dirty="0"/>
              <a:t>PIL pro-capite e </a:t>
            </a:r>
            <a:r>
              <a:rPr lang="it-IT" sz="2800" b="1" dirty="0" smtClean="0"/>
              <a:t>indicatori </a:t>
            </a:r>
            <a:r>
              <a:rPr lang="it-IT" sz="2800" b="1" dirty="0"/>
              <a:t>di benessere delle regioni </a:t>
            </a:r>
            <a:r>
              <a:rPr lang="it-IT" sz="2800" b="1" dirty="0" smtClean="0"/>
              <a:t>italiane </a:t>
            </a:r>
            <a:r>
              <a:rPr lang="it-IT" sz="2400" dirty="0"/>
              <a:t>(Fonte: IRPET)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b="1" dirty="0" smtClean="0">
              <a:solidFill>
                <a:srgbClr val="007033"/>
              </a:solidFill>
            </a:endParaRPr>
          </a:p>
        </p:txBody>
      </p:sp>
      <p:sp>
        <p:nvSpPr>
          <p:cNvPr id="6" name="Segnaposto contenuto 5"/>
          <p:cNvSpPr txBox="1">
            <a:spLocks noGrp="1"/>
          </p:cNvSpPr>
          <p:nvPr>
            <p:ph idx="1"/>
          </p:nvPr>
        </p:nvSpPr>
        <p:spPr>
          <a:xfrm>
            <a:off x="457200" y="1428753"/>
            <a:ext cx="8229600" cy="4786313"/>
          </a:xfrm>
        </p:spPr>
        <p:txBody>
          <a:bodyPr rtlCol="0">
            <a:normAutofit/>
          </a:bodyPr>
          <a:lstStyle/>
          <a:p>
            <a:pPr marL="180975" lvl="2" indent="0" fontAlgn="auto">
              <a:spcAft>
                <a:spcPts val="0"/>
              </a:spcAft>
              <a:buNone/>
              <a:defRPr/>
            </a:pPr>
            <a:endParaRPr lang="it-IT" sz="2000" b="1" dirty="0" smtClean="0">
              <a:solidFill>
                <a:srgbClr val="0000FF"/>
              </a:solidFill>
            </a:endParaRPr>
          </a:p>
          <a:p>
            <a:pPr marL="1295400" lvl="2" indent="-352425" fontAlgn="auto">
              <a:spcAft>
                <a:spcPts val="0"/>
              </a:spcAft>
              <a:buNone/>
              <a:defRPr/>
            </a:pPr>
            <a:endParaRPr lang="it-IT" sz="2000" b="1" dirty="0" smtClean="0">
              <a:solidFill>
                <a:srgbClr val="0000FF"/>
              </a:solidFill>
            </a:endParaRPr>
          </a:p>
          <a:p>
            <a:pPr marL="895350" lvl="1" indent="-352425" fontAlgn="auto">
              <a:spcAft>
                <a:spcPts val="0"/>
              </a:spcAft>
              <a:buNone/>
              <a:defRPr/>
            </a:pPr>
            <a:endParaRPr lang="it-IT" sz="2000" dirty="0" smtClean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31AAA-EDEF-46C1-AA7E-401B62005E76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C9FCC-359E-4E1E-9263-B26A98D2A2A9}" type="slidenum">
              <a:rPr lang="it-IT">
                <a:solidFill>
                  <a:srgbClr val="898989"/>
                </a:solidFill>
              </a:rPr>
              <a:pPr>
                <a:defRPr/>
              </a:pPr>
              <a:t>3</a:t>
            </a:fld>
            <a:endParaRPr lang="it-IT" dirty="0">
              <a:solidFill>
                <a:srgbClr val="898989"/>
              </a:solidFill>
            </a:endParaRPr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827584" y="2060848"/>
            <a:ext cx="7704856" cy="3816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467543" y="274638"/>
            <a:ext cx="7992889" cy="922114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it-IT" sz="2800" b="1" dirty="0" smtClean="0">
                <a:solidFill>
                  <a:srgbClr val="007033"/>
                </a:solidFill>
              </a:rPr>
              <a:t>Un problema irrisolto </a:t>
            </a:r>
            <a:br>
              <a:rPr lang="it-IT" sz="2800" b="1" dirty="0" smtClean="0">
                <a:solidFill>
                  <a:srgbClr val="007033"/>
                </a:solidFill>
              </a:rPr>
            </a:br>
            <a:r>
              <a:rPr lang="it-IT" sz="2800" b="1" dirty="0" smtClean="0">
                <a:solidFill>
                  <a:srgbClr val="00B050"/>
                </a:solidFill>
              </a:rPr>
              <a:t>Produttività </a:t>
            </a:r>
            <a:r>
              <a:rPr lang="it-IT" sz="2800" b="1" dirty="0">
                <a:solidFill>
                  <a:srgbClr val="00B050"/>
                </a:solidFill>
              </a:rPr>
              <a:t>industria in senso stretto </a:t>
            </a:r>
            <a:endParaRPr lang="it-IT" sz="2800" b="1" dirty="0" smtClean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04727-4809-402C-A7AA-E2928F35A79A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C9FCC-359E-4E1E-9263-B26A98D2A2A9}" type="slidenum">
              <a:rPr lang="it-IT">
                <a:solidFill>
                  <a:srgbClr val="898989"/>
                </a:solidFill>
              </a:rPr>
              <a:pPr>
                <a:defRPr/>
              </a:pPr>
              <a:t>4</a:t>
            </a:fld>
            <a:endParaRPr lang="it-IT" dirty="0">
              <a:solidFill>
                <a:srgbClr val="898989"/>
              </a:solidFill>
            </a:endParaRPr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6661"/>
            <a:ext cx="7698458" cy="473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600">
              <a:latin typeface="Calibri" pitchFamily="34" charset="0"/>
            </a:endParaRPr>
          </a:p>
          <a:p>
            <a:pPr algn="ctr"/>
            <a:endParaRPr lang="it-IT" sz="140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5613-D65A-4DAB-9D91-FEF4E854858D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A40B-E0F1-40DE-9D6C-0890FE60EC5B}" type="slidenum">
              <a:rPr lang="it-IT">
                <a:solidFill>
                  <a:srgbClr val="898989"/>
                </a:solidFill>
              </a:rPr>
              <a:pPr>
                <a:defRPr/>
              </a:pPr>
              <a:t>5</a:t>
            </a:fld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6" cy="1080119"/>
          </a:xfrm>
        </p:spPr>
        <p:txBody>
          <a:bodyPr>
            <a:normAutofit fontScale="90000"/>
          </a:bodyPr>
          <a:lstStyle/>
          <a:p>
            <a:pPr marL="571500" indent="-571500">
              <a:tabLst>
                <a:tab pos="2597150" algn="l"/>
              </a:tabLst>
            </a:pPr>
            <a:r>
              <a:rPr lang="it-IT" sz="2800" b="1" dirty="0">
                <a:solidFill>
                  <a:srgbClr val="0000FF"/>
                </a:solidFill>
              </a:rPr>
              <a:t>Investimenti fissi </a:t>
            </a:r>
            <a:r>
              <a:rPr lang="it-IT" sz="2800" b="1" dirty="0" smtClean="0">
                <a:solidFill>
                  <a:srgbClr val="0000FF"/>
                </a:solidFill>
              </a:rPr>
              <a:t>lordi </a:t>
            </a:r>
            <a:br>
              <a:rPr lang="it-IT" sz="2800" b="1" dirty="0" smtClean="0">
                <a:solidFill>
                  <a:srgbClr val="0000FF"/>
                </a:solidFill>
              </a:rPr>
            </a:br>
            <a:r>
              <a:rPr lang="it-IT" sz="2800" b="1" dirty="0" smtClean="0">
                <a:solidFill>
                  <a:srgbClr val="0000FF"/>
                </a:solidFill>
              </a:rPr>
              <a:t>variazione </a:t>
            </a:r>
            <a:r>
              <a:rPr lang="it-IT" sz="2800" b="1" dirty="0">
                <a:solidFill>
                  <a:srgbClr val="0000FF"/>
                </a:solidFill>
              </a:rPr>
              <a:t>media annuale %</a:t>
            </a:r>
            <a:br>
              <a:rPr lang="it-IT" sz="2800" b="1" dirty="0">
                <a:solidFill>
                  <a:srgbClr val="0000FF"/>
                </a:solidFill>
              </a:rPr>
            </a:br>
            <a:r>
              <a:rPr lang="it-IT" sz="27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9" y="1412776"/>
            <a:ext cx="8398198" cy="457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000" dirty="0" smtClean="0">
              <a:solidFill>
                <a:srgbClr val="0000FF"/>
              </a:solidFill>
            </a:endParaRPr>
          </a:p>
          <a:p>
            <a:pPr lvl="1" algn="just">
              <a:buNone/>
            </a:pPr>
            <a:endParaRPr lang="it-IT" sz="2000" dirty="0">
              <a:solidFill>
                <a:srgbClr val="0000FF"/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it-IT" sz="20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57188" indent="0" algn="just">
              <a:buNone/>
            </a:pPr>
            <a:endParaRPr lang="it-IT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51204" name="Segnaposto numero diapositiva 6"/>
          <p:cNvSpPr txBox="1">
            <a:spLocks noGrp="1"/>
          </p:cNvSpPr>
          <p:nvPr/>
        </p:nvSpPr>
        <p:spPr bwMode="auto">
          <a:xfrm>
            <a:off x="6516690" y="6237288"/>
            <a:ext cx="22050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it-IT" sz="1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6" y="1706563"/>
            <a:ext cx="8171611" cy="454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168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600">
              <a:latin typeface="Calibri" pitchFamily="34" charset="0"/>
            </a:endParaRPr>
          </a:p>
          <a:p>
            <a:pPr algn="ctr"/>
            <a:endParaRPr lang="it-IT" sz="140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5613-D65A-4DAB-9D91-FEF4E854858D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A40B-E0F1-40DE-9D6C-0890FE60EC5B}" type="slidenum">
              <a:rPr lang="it-IT">
                <a:solidFill>
                  <a:srgbClr val="898989"/>
                </a:solidFill>
              </a:rPr>
              <a:pPr>
                <a:defRPr/>
              </a:pPr>
              <a:t>6</a:t>
            </a:fld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6" cy="1080119"/>
          </a:xfrm>
        </p:spPr>
        <p:txBody>
          <a:bodyPr>
            <a:normAutofit fontScale="90000"/>
          </a:bodyPr>
          <a:lstStyle/>
          <a:p>
            <a:pPr marL="571500" indent="-571500">
              <a:tabLst>
                <a:tab pos="2597150" algn="l"/>
              </a:tabLst>
            </a:pP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smtClean="0">
                <a:solidFill>
                  <a:srgbClr val="0000FF"/>
                </a:solidFill>
              </a:rPr>
              <a:t>Variazione </a:t>
            </a:r>
            <a:r>
              <a:rPr lang="it-IT" sz="2800" b="1" dirty="0">
                <a:solidFill>
                  <a:srgbClr val="0000FF"/>
                </a:solidFill>
              </a:rPr>
              <a:t>% delle imprese </a:t>
            </a:r>
            <a:r>
              <a:rPr lang="it-IT" sz="2800" b="1" dirty="0" smtClean="0">
                <a:solidFill>
                  <a:srgbClr val="0000FF"/>
                </a:solidFill>
              </a:rPr>
              <a:t/>
            </a:r>
            <a:br>
              <a:rPr lang="it-IT" sz="2800" b="1" dirty="0" smtClean="0">
                <a:solidFill>
                  <a:srgbClr val="0000FF"/>
                </a:solidFill>
              </a:rPr>
            </a:br>
            <a:r>
              <a:rPr lang="it-IT" sz="2800" b="1" dirty="0" smtClean="0">
                <a:solidFill>
                  <a:srgbClr val="0000FF"/>
                </a:solidFill>
              </a:rPr>
              <a:t>nel </a:t>
            </a:r>
            <a:r>
              <a:rPr lang="it-IT" sz="2800" b="1" dirty="0">
                <a:solidFill>
                  <a:srgbClr val="0000FF"/>
                </a:solidFill>
              </a:rPr>
              <a:t>periodo 2009-2013</a:t>
            </a:r>
            <a:br>
              <a:rPr lang="it-IT" sz="2800" b="1" dirty="0">
                <a:solidFill>
                  <a:srgbClr val="0000FF"/>
                </a:solidFill>
              </a:rPr>
            </a:br>
            <a:r>
              <a:rPr lang="it-IT" sz="27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9" y="1412776"/>
            <a:ext cx="8398198" cy="457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000" dirty="0" smtClean="0">
              <a:solidFill>
                <a:srgbClr val="0000FF"/>
              </a:solidFill>
            </a:endParaRPr>
          </a:p>
          <a:p>
            <a:pPr lvl="1" algn="just">
              <a:buNone/>
            </a:pPr>
            <a:endParaRPr lang="it-IT" sz="2000" dirty="0">
              <a:solidFill>
                <a:srgbClr val="0000FF"/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it-IT" sz="20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57188" indent="0" algn="just">
              <a:buNone/>
            </a:pPr>
            <a:endParaRPr lang="it-IT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51204" name="Segnaposto numero diapositiva 6"/>
          <p:cNvSpPr txBox="1">
            <a:spLocks noGrp="1"/>
          </p:cNvSpPr>
          <p:nvPr/>
        </p:nvSpPr>
        <p:spPr bwMode="auto">
          <a:xfrm>
            <a:off x="6516690" y="6237288"/>
            <a:ext cx="22050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it-IT" sz="1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7918100" cy="473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9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600">
              <a:latin typeface="Calibri" pitchFamily="34" charset="0"/>
            </a:endParaRPr>
          </a:p>
          <a:p>
            <a:pPr algn="ctr"/>
            <a:endParaRPr lang="it-IT" sz="140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5613-D65A-4DAB-9D91-FEF4E854858D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A40B-E0F1-40DE-9D6C-0890FE60EC5B}" type="slidenum">
              <a:rPr lang="it-IT">
                <a:solidFill>
                  <a:srgbClr val="898989"/>
                </a:solidFill>
              </a:rPr>
              <a:pPr>
                <a:defRPr/>
              </a:pPr>
              <a:t>7</a:t>
            </a:fld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784976" cy="1080119"/>
          </a:xfrm>
        </p:spPr>
        <p:txBody>
          <a:bodyPr>
            <a:normAutofit/>
          </a:bodyPr>
          <a:lstStyle/>
          <a:p>
            <a:pPr marL="571500" indent="-571500">
              <a:tabLst>
                <a:tab pos="2597150" algn="l"/>
              </a:tabLst>
            </a:pPr>
            <a:r>
              <a:rPr lang="it-IT" sz="2800" b="1" dirty="0" smtClean="0">
                <a:solidFill>
                  <a:srgbClr val="0000FF"/>
                </a:solidFill>
              </a:rPr>
              <a:t>Ambiti Territoriali per lo Sviluppo Locale</a:t>
            </a:r>
            <a:endParaRPr lang="it-IT" sz="2700" b="1" dirty="0" smtClean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7848872" cy="457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solidFill>
                <a:srgbClr val="0000FF"/>
              </a:solidFill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51204" name="Segnaposto numero diapositiva 6"/>
          <p:cNvSpPr txBox="1">
            <a:spLocks noGrp="1"/>
          </p:cNvSpPr>
          <p:nvPr/>
        </p:nvSpPr>
        <p:spPr bwMode="auto">
          <a:xfrm>
            <a:off x="6516690" y="6237288"/>
            <a:ext cx="22050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it-IT" sz="1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1"/>
            <a:ext cx="4776911" cy="496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01397"/>
            <a:ext cx="2232248" cy="52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6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600">
              <a:latin typeface="Calibri" pitchFamily="34" charset="0"/>
            </a:endParaRPr>
          </a:p>
          <a:p>
            <a:pPr algn="ctr"/>
            <a:endParaRPr lang="it-IT" sz="140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5613-D65A-4DAB-9D91-FEF4E854858D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A40B-E0F1-40DE-9D6C-0890FE60EC5B}" type="slidenum">
              <a:rPr lang="it-IT">
                <a:solidFill>
                  <a:srgbClr val="898989"/>
                </a:solidFill>
              </a:rPr>
              <a:pPr>
                <a:defRPr/>
              </a:pPr>
              <a:t>8</a:t>
            </a:fld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1"/>
            <a:ext cx="8784976" cy="792088"/>
          </a:xfrm>
        </p:spPr>
        <p:txBody>
          <a:bodyPr>
            <a:normAutofit/>
          </a:bodyPr>
          <a:lstStyle/>
          <a:p>
            <a:pPr marL="571500" indent="-571500">
              <a:tabLst>
                <a:tab pos="2597150" algn="l"/>
              </a:tabLst>
            </a:pPr>
            <a:r>
              <a:rPr lang="it-IT" sz="2800" b="1" dirty="0" smtClean="0">
                <a:solidFill>
                  <a:srgbClr val="0000FF"/>
                </a:solidFill>
              </a:rPr>
              <a:t>ATSL: identità prevalenti</a:t>
            </a:r>
            <a:endParaRPr lang="it-IT" sz="2700" b="1" dirty="0" smtClean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7848872" cy="457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solidFill>
                <a:srgbClr val="0000FF"/>
              </a:solidFill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51204" name="Segnaposto numero diapositiva 6"/>
          <p:cNvSpPr txBox="1">
            <a:spLocks noGrp="1"/>
          </p:cNvSpPr>
          <p:nvPr/>
        </p:nvSpPr>
        <p:spPr bwMode="auto">
          <a:xfrm>
            <a:off x="6516690" y="6237288"/>
            <a:ext cx="22050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it-IT" sz="1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13" y="786159"/>
            <a:ext cx="5406067" cy="566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3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600">
              <a:latin typeface="Calibri" pitchFamily="34" charset="0"/>
            </a:endParaRPr>
          </a:p>
          <a:p>
            <a:pPr algn="ctr"/>
            <a:endParaRPr lang="it-IT" sz="140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A5613-D65A-4DAB-9D91-FEF4E854858D}" type="datetime1">
              <a:rPr lang="it-IT" smtClean="0"/>
              <a:pPr>
                <a:defRPr/>
              </a:pPr>
              <a:t>15/10/2014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Alessandrini Marche +20</a:t>
            </a: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6A40B-E0F1-40DE-9D6C-0890FE60EC5B}" type="slidenum">
              <a:rPr lang="it-IT">
                <a:solidFill>
                  <a:srgbClr val="898989"/>
                </a:solidFill>
              </a:rPr>
              <a:pPr>
                <a:defRPr/>
              </a:pPr>
              <a:t>9</a:t>
            </a:fld>
            <a:endParaRPr lang="it-IT" dirty="0">
              <a:solidFill>
                <a:srgbClr val="898989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1"/>
            <a:ext cx="8784976" cy="792088"/>
          </a:xfrm>
        </p:spPr>
        <p:txBody>
          <a:bodyPr>
            <a:normAutofit/>
          </a:bodyPr>
          <a:lstStyle/>
          <a:p>
            <a:pPr marL="571500" indent="-571500">
              <a:tabLst>
                <a:tab pos="2597150" algn="l"/>
              </a:tabLst>
            </a:pPr>
            <a:r>
              <a:rPr lang="it-IT" sz="2800" b="1" dirty="0" smtClean="0">
                <a:solidFill>
                  <a:srgbClr val="0000FF"/>
                </a:solidFill>
              </a:rPr>
              <a:t>Motori e assi di sviluppo</a:t>
            </a:r>
            <a:endParaRPr lang="it-IT" sz="2700" b="1" dirty="0" smtClean="0">
              <a:solidFill>
                <a:srgbClr val="0000FF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7848872" cy="457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solidFill>
                <a:srgbClr val="0000FF"/>
              </a:solidFill>
            </a:endParaRPr>
          </a:p>
          <a:p>
            <a:pPr marL="457200" indent="-457200" algn="just">
              <a:buFontTx/>
              <a:buNone/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51204" name="Segnaposto numero diapositiva 6"/>
          <p:cNvSpPr txBox="1">
            <a:spLocks noGrp="1"/>
          </p:cNvSpPr>
          <p:nvPr/>
        </p:nvSpPr>
        <p:spPr bwMode="auto">
          <a:xfrm>
            <a:off x="6516690" y="6237288"/>
            <a:ext cx="22050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it-IT" sz="1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04"/>
            <a:ext cx="1008112" cy="985126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35113"/>
            <a:ext cx="7632848" cy="4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7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18383</TotalTime>
  <Words>229</Words>
  <Application>Microsoft Office PowerPoint</Application>
  <PresentationFormat>Presentazione su schermo (4:3)</PresentationFormat>
  <Paragraphs>92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1_Tema di Office</vt:lpstr>
      <vt:lpstr>RAPPORTO PROGETTO MARCHE +20</vt:lpstr>
      <vt:lpstr>Presentazione standard di PowerPoint</vt:lpstr>
      <vt:lpstr>G  Graduatoria PIL pro-capite e indicatori di benessere delle regioni italiane (Fonte: IRPET) </vt:lpstr>
      <vt:lpstr>Un problema irrisolto  Produttività industria in senso stretto </vt:lpstr>
      <vt:lpstr>Investimenti fissi lordi  variazione media annuale %  </vt:lpstr>
      <vt:lpstr> Variazione % delle imprese  nel periodo 2009-2013  </vt:lpstr>
      <vt:lpstr>Ambiti Territoriali per lo Sviluppo Locale</vt:lpstr>
      <vt:lpstr>ATSL: identità prevalenti</vt:lpstr>
      <vt:lpstr>Motori e assi di sviluppo</vt:lpstr>
      <vt:lpstr>Presentazione standard di PowerPoint</vt:lpstr>
      <vt:lpstr>Presentazione standard di PowerPoint</vt:lpstr>
      <vt:lpstr>VI.1  Attività industriali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Marche 2020</dc:title>
  <dc:creator>Gabriella_Massaccesi</dc:creator>
  <cp:lastModifiedBy>user</cp:lastModifiedBy>
  <cp:revision>1122</cp:revision>
  <cp:lastPrinted>2014-04-07T08:42:42Z</cp:lastPrinted>
  <dcterms:created xsi:type="dcterms:W3CDTF">2011-11-18T13:46:05Z</dcterms:created>
  <dcterms:modified xsi:type="dcterms:W3CDTF">2014-10-15T08:48:26Z</dcterms:modified>
</cp:coreProperties>
</file>